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81" r:id="rId4"/>
    <p:sldId id="275" r:id="rId5"/>
    <p:sldId id="273" r:id="rId6"/>
    <p:sldId id="271" r:id="rId7"/>
    <p:sldId id="276" r:id="rId8"/>
    <p:sldId id="277" r:id="rId9"/>
    <p:sldId id="287" r:id="rId10"/>
    <p:sldId id="272" r:id="rId11"/>
    <p:sldId id="278" r:id="rId12"/>
    <p:sldId id="288" r:id="rId13"/>
    <p:sldId id="286" r:id="rId14"/>
    <p:sldId id="279" r:id="rId15"/>
    <p:sldId id="274" r:id="rId16"/>
    <p:sldId id="280" r:id="rId17"/>
    <p:sldId id="282" r:id="rId18"/>
    <p:sldId id="283" r:id="rId19"/>
    <p:sldId id="284" r:id="rId20"/>
    <p:sldId id="289" r:id="rId21"/>
    <p:sldId id="266" r:id="rId22"/>
    <p:sldId id="290" r:id="rId23"/>
    <p:sldId id="25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proforientator.ru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90" y="548678"/>
            <a:ext cx="338437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Комитет по образованию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администрации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Зиминского района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2" y="4077077"/>
            <a:ext cx="7920880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Районное родительское собрание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КАЧЕСТВЕННОЕ ОБРАЗОВАНИЕ НАШИХ ДЕТЕЙ –ЗАЛОГ ИХ УСПЕШНОГО БУДУЩЕГО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19 октября 2018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534258"/>
            <a:ext cx="4464496" cy="2973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859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2492896"/>
            <a:ext cx="5668145" cy="414922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200" dirty="0">
                <a:latin typeface="Helvetica" pitchFamily="2" charset="0"/>
              </a:rPr>
              <a:t>формирование эффективной системы выявления, </a:t>
            </a:r>
            <a:r>
              <a:rPr lang="ru-RU" sz="3200" b="1" dirty="0">
                <a:solidFill>
                  <a:srgbClr val="104088"/>
                </a:solidFill>
                <a:latin typeface="Helvetica" pitchFamily="2" charset="0"/>
              </a:rPr>
              <a:t>поддержки </a:t>
            </a:r>
            <a:br>
              <a:rPr lang="ru-RU" sz="3200" b="1" dirty="0">
                <a:solidFill>
                  <a:srgbClr val="104088"/>
                </a:solidFill>
                <a:latin typeface="Helvetica" pitchFamily="2" charset="0"/>
              </a:rPr>
            </a:br>
            <a:r>
              <a:rPr lang="ru-RU" sz="3200" b="1" dirty="0">
                <a:solidFill>
                  <a:srgbClr val="104088"/>
                </a:solidFill>
                <a:latin typeface="Helvetica" pitchFamily="2" charset="0"/>
              </a:rPr>
              <a:t>и развития способностей </a:t>
            </a:r>
            <a:r>
              <a:rPr lang="ru-RU" sz="3200" dirty="0">
                <a:latin typeface="Helvetica" pitchFamily="2" charset="0"/>
              </a:rPr>
              <a:t/>
            </a:r>
            <a:br>
              <a:rPr lang="ru-RU" sz="3200" dirty="0">
                <a:latin typeface="Helvetica" pitchFamily="2" charset="0"/>
              </a:rPr>
            </a:br>
            <a:r>
              <a:rPr lang="ru-RU" sz="3200" dirty="0">
                <a:latin typeface="Helvetica" pitchFamily="2" charset="0"/>
              </a:rPr>
              <a:t>и талантов у детей и молодежи, основанной на принципах справедливости, всеобщности </a:t>
            </a:r>
            <a:br>
              <a:rPr lang="ru-RU" sz="3200" dirty="0">
                <a:latin typeface="Helvetica" pitchFamily="2" charset="0"/>
              </a:rPr>
            </a:br>
            <a:r>
              <a:rPr lang="ru-RU" sz="3200" dirty="0">
                <a:latin typeface="Helvetica" pitchFamily="2" charset="0"/>
              </a:rPr>
              <a:t>и направленной на самоопределение и </a:t>
            </a:r>
            <a:r>
              <a:rPr lang="ru-RU" sz="3200" b="1" dirty="0">
                <a:solidFill>
                  <a:srgbClr val="104088"/>
                </a:solidFill>
                <a:latin typeface="Helvetica" pitchFamily="2" charset="0"/>
              </a:rPr>
              <a:t>профессиональную ориентацию </a:t>
            </a:r>
            <a:r>
              <a:rPr lang="ru-RU" sz="3200" dirty="0">
                <a:latin typeface="Helvetica" pitchFamily="2" charset="0"/>
              </a:rPr>
              <a:t>всех обучающихся</a:t>
            </a:r>
          </a:p>
          <a:p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19C4219E-A261-5145-B41B-FBF2BE9253C4}"/>
              </a:ext>
            </a:extLst>
          </p:cNvPr>
          <p:cNvGrpSpPr/>
          <p:nvPr/>
        </p:nvGrpSpPr>
        <p:grpSpPr>
          <a:xfrm>
            <a:off x="346465" y="-92646"/>
            <a:ext cx="8451064" cy="1325563"/>
            <a:chOff x="461953" y="-92646"/>
            <a:chExt cx="11268085" cy="1325563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27F83AC6-C10E-5441-934B-DB14496C193C}"/>
                </a:ext>
              </a:extLst>
            </p:cNvPr>
            <p:cNvSpPr txBox="1">
              <a:spLocks/>
            </p:cNvSpPr>
            <p:nvPr/>
          </p:nvSpPr>
          <p:spPr>
            <a:xfrm>
              <a:off x="461953" y="-92646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4000" dirty="0">
                  <a:latin typeface="+mn-lt"/>
                  <a:cs typeface="Arial" panose="020B0604020202020204" pitchFamily="34" charset="0"/>
                </a:rPr>
                <a:t>УСПЕХ </a:t>
              </a:r>
              <a:r>
                <a:rPr lang="ru-RU" sz="4000" b="1" dirty="0">
                  <a:solidFill>
                    <a:srgbClr val="104088"/>
                  </a:solidFill>
                  <a:latin typeface="+mn-lt"/>
                  <a:cs typeface="Arial" panose="020B0604020202020204" pitchFamily="34" charset="0"/>
                </a:rPr>
                <a:t>КАЖДОГО РЕБЕНКА</a:t>
              </a:r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79D639EE-F119-5B4F-BAA1-DA9E2BD206D8}"/>
                </a:ext>
              </a:extLst>
            </p:cNvPr>
            <p:cNvCxnSpPr>
              <a:cxnSpLocks/>
            </p:cNvCxnSpPr>
            <p:nvPr/>
          </p:nvCxnSpPr>
          <p:spPr>
            <a:xfrm>
              <a:off x="570646" y="885436"/>
              <a:ext cx="11159392" cy="0"/>
            </a:xfrm>
            <a:prstGeom prst="line">
              <a:avLst/>
            </a:prstGeom>
            <a:ln>
              <a:solidFill>
                <a:srgbClr val="144EA3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ECF3D90-664B-8148-BED9-F23F99EFB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99" y="2211000"/>
            <a:ext cx="3573625" cy="476483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3D69F9F-496A-8940-B64E-2F28DB4CF404}"/>
              </a:ext>
            </a:extLst>
          </p:cNvPr>
          <p:cNvSpPr/>
          <p:nvPr/>
        </p:nvSpPr>
        <p:spPr>
          <a:xfrm>
            <a:off x="427984" y="1573655"/>
            <a:ext cx="8716016" cy="369332"/>
          </a:xfrm>
          <a:prstGeom prst="rect">
            <a:avLst/>
          </a:prstGeom>
          <a:solidFill>
            <a:srgbClr val="104088"/>
          </a:solidFill>
        </p:spPr>
        <p:txBody>
          <a:bodyPr wrap="square">
            <a:spAutoFit/>
          </a:bodyPr>
          <a:lstStyle/>
          <a:p>
            <a:r>
              <a:rPr lang="ru-RU" b="1" spc="300" dirty="0">
                <a:solidFill>
                  <a:schemeClr val="bg1"/>
                </a:solidFill>
                <a:latin typeface="Helvetica" pitchFamily="2" charset="0"/>
              </a:rPr>
              <a:t>ЗАДАЧА УКАЗА ПРЕЗИДЕНТА РФ ОТ 07.05.2018 №204:</a:t>
            </a:r>
          </a:p>
        </p:txBody>
      </p:sp>
    </p:spTree>
    <p:extLst>
      <p:ext uri="{BB962C8B-B14F-4D97-AF65-F5344CB8AC3E}">
        <p14:creationId xmlns:p14="http://schemas.microsoft.com/office/powerpoint/2010/main" val="14571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" y="18758"/>
            <a:ext cx="9134191" cy="683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728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623420" cy="297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40" y="1017924"/>
            <a:ext cx="3813423" cy="254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55" y="3573015"/>
            <a:ext cx="4357409" cy="292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02383"/>
            <a:ext cx="3486349" cy="196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934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80728"/>
            <a:ext cx="7848872" cy="507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 жизни есть только 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две работы: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быть хорошим человеком 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делать то, что ты любишь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775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Проект «</a:t>
            </a:r>
            <a:r>
              <a:rPr lang="ru-RU" dirty="0" smtClean="0"/>
              <a:t>БИЛЕТ </a:t>
            </a:r>
            <a:r>
              <a:rPr lang="ru-RU" dirty="0" smtClean="0"/>
              <a:t>В </a:t>
            </a:r>
            <a:r>
              <a:rPr lang="ru-RU" dirty="0" smtClean="0"/>
              <a:t>БУДУЩЕЕ»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07503" y="1600200"/>
            <a:ext cx="4135325" cy="4709120"/>
          </a:xfrm>
        </p:spPr>
        <p:txBody>
          <a:bodyPr>
            <a:normAutofit/>
          </a:bodyPr>
          <a:lstStyle/>
          <a:p>
            <a:r>
              <a:rPr lang="ru-RU" dirty="0" smtClean="0"/>
              <a:t>Профориентация школьников 6-11 класса</a:t>
            </a:r>
          </a:p>
          <a:p>
            <a:r>
              <a:rPr lang="ru-RU" sz="2400" dirty="0" smtClean="0"/>
              <a:t>Сайты - </a:t>
            </a:r>
            <a:r>
              <a:rPr lang="ru-RU" sz="3600" b="1" dirty="0" err="1" smtClean="0"/>
              <a:t>профориентатор</a:t>
            </a:r>
            <a:endParaRPr lang="ru-RU" sz="3600" b="1" dirty="0" smtClean="0"/>
          </a:p>
          <a:p>
            <a:pPr marL="0" indent="0">
              <a:buNone/>
            </a:pPr>
            <a:r>
              <a:rPr lang="ru-RU" sz="2400" b="1" dirty="0" smtClean="0">
                <a:hlinkClick r:id="rId2"/>
              </a:rPr>
              <a:t>     </a:t>
            </a:r>
            <a:r>
              <a:rPr lang="en-US" sz="2400" b="1" dirty="0" smtClean="0">
                <a:hlinkClick r:id="rId2"/>
              </a:rPr>
              <a:t>https</a:t>
            </a:r>
            <a:r>
              <a:rPr lang="en-US" sz="2400" b="1" dirty="0">
                <a:hlinkClick r:id="rId2"/>
              </a:rPr>
              <a:t>://proforientator.ru</a:t>
            </a:r>
            <a:r>
              <a:rPr lang="en-US" sz="2400" b="1" dirty="0" smtClean="0">
                <a:hlinkClick r:id="rId2"/>
              </a:rPr>
              <a:t>/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3600" b="1" dirty="0" smtClean="0"/>
              <a:t>    </a:t>
            </a:r>
            <a:r>
              <a:rPr lang="ru-RU" sz="3600" b="1" dirty="0" err="1" smtClean="0"/>
              <a:t>Проектория</a:t>
            </a:r>
            <a:endParaRPr lang="ru-RU" sz="3600" b="1" dirty="0" smtClean="0"/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</a:rPr>
              <a:t>https://proektoria.online/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ru-RU" sz="3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3" r="8112"/>
          <a:stretch/>
        </p:blipFill>
        <p:spPr bwMode="auto">
          <a:xfrm>
            <a:off x="4242829" y="1772816"/>
            <a:ext cx="457344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547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8124" y="2211000"/>
            <a:ext cx="4989405" cy="4458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>
                <a:latin typeface="Helvetica" pitchFamily="2" charset="0"/>
              </a:rPr>
              <a:t>создание условий для </a:t>
            </a:r>
            <a:r>
              <a:rPr lang="ru-RU" sz="3200" b="1" dirty="0">
                <a:solidFill>
                  <a:srgbClr val="104088"/>
                </a:solidFill>
                <a:latin typeface="Helvetica" pitchFamily="2" charset="0"/>
              </a:rPr>
              <a:t>раннего развития</a:t>
            </a:r>
            <a:r>
              <a:rPr lang="ru-RU" sz="3200" dirty="0">
                <a:latin typeface="Helvetica" pitchFamily="2" charset="0"/>
              </a:rPr>
              <a:t> детей в возрасте до трёх лет, реализация программы психолого-педагогической, методической и консультативной </a:t>
            </a:r>
            <a:r>
              <a:rPr lang="ru-RU" sz="3200" b="1" dirty="0">
                <a:solidFill>
                  <a:srgbClr val="104088"/>
                </a:solidFill>
                <a:latin typeface="Helvetica" pitchFamily="2" charset="0"/>
              </a:rPr>
              <a:t>помощи </a:t>
            </a:r>
            <a:r>
              <a:rPr lang="ru-RU" sz="3200" b="1" dirty="0" smtClean="0">
                <a:solidFill>
                  <a:srgbClr val="104088"/>
                </a:solidFill>
                <a:latin typeface="Helvetica" pitchFamily="2" charset="0"/>
              </a:rPr>
              <a:t>родителям</a:t>
            </a:r>
            <a:endParaRPr lang="ru-RU" sz="3200" dirty="0">
              <a:latin typeface="Helvetica" pitchFamily="2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19C4219E-A261-5145-B41B-FBF2BE9253C4}"/>
              </a:ext>
            </a:extLst>
          </p:cNvPr>
          <p:cNvGrpSpPr/>
          <p:nvPr/>
        </p:nvGrpSpPr>
        <p:grpSpPr>
          <a:xfrm>
            <a:off x="346465" y="-92646"/>
            <a:ext cx="8451064" cy="1325563"/>
            <a:chOff x="461953" y="-92646"/>
            <a:chExt cx="11268085" cy="1325563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27F83AC6-C10E-5441-934B-DB14496C193C}"/>
                </a:ext>
              </a:extLst>
            </p:cNvPr>
            <p:cNvSpPr txBox="1">
              <a:spLocks/>
            </p:cNvSpPr>
            <p:nvPr/>
          </p:nvSpPr>
          <p:spPr>
            <a:xfrm>
              <a:off x="461953" y="-92646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4000" dirty="0">
                  <a:latin typeface="+mn-lt"/>
                  <a:cs typeface="Arial" panose="020B0604020202020204" pitchFamily="34" charset="0"/>
                </a:rPr>
                <a:t>СОВРЕМЕННЫЕ </a:t>
              </a:r>
              <a:r>
                <a:rPr lang="ru-RU" sz="4000" b="1" dirty="0">
                  <a:solidFill>
                    <a:srgbClr val="104088"/>
                  </a:solidFill>
                  <a:latin typeface="+mn-lt"/>
                  <a:cs typeface="Arial" panose="020B0604020202020204" pitchFamily="34" charset="0"/>
                </a:rPr>
                <a:t>РОДИТЕЛИ</a:t>
              </a:r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79D639EE-F119-5B4F-BAA1-DA9E2BD206D8}"/>
                </a:ext>
              </a:extLst>
            </p:cNvPr>
            <p:cNvCxnSpPr>
              <a:cxnSpLocks/>
            </p:cNvCxnSpPr>
            <p:nvPr/>
          </p:nvCxnSpPr>
          <p:spPr>
            <a:xfrm>
              <a:off x="570646" y="885436"/>
              <a:ext cx="11159392" cy="0"/>
            </a:xfrm>
            <a:prstGeom prst="line">
              <a:avLst/>
            </a:prstGeom>
            <a:ln>
              <a:solidFill>
                <a:srgbClr val="144EA3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ECF3D90-664B-8148-BED9-F23F99EFB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99" y="2211000"/>
            <a:ext cx="3573625" cy="476483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3D69F9F-496A-8940-B64E-2F28DB4CF404}"/>
              </a:ext>
            </a:extLst>
          </p:cNvPr>
          <p:cNvSpPr/>
          <p:nvPr/>
        </p:nvSpPr>
        <p:spPr>
          <a:xfrm>
            <a:off x="427984" y="1573655"/>
            <a:ext cx="8716016" cy="369332"/>
          </a:xfrm>
          <a:prstGeom prst="rect">
            <a:avLst/>
          </a:prstGeom>
          <a:solidFill>
            <a:srgbClr val="104088"/>
          </a:solidFill>
        </p:spPr>
        <p:txBody>
          <a:bodyPr wrap="square">
            <a:spAutoFit/>
          </a:bodyPr>
          <a:lstStyle/>
          <a:p>
            <a:r>
              <a:rPr lang="ru-RU" b="1" spc="300" dirty="0">
                <a:solidFill>
                  <a:schemeClr val="bg1"/>
                </a:solidFill>
                <a:latin typeface="Helvetica" pitchFamily="2" charset="0"/>
              </a:rPr>
              <a:t>ЗАДАЧА УКАЗА ПРЕЗИДЕНТА РФ ОТ 07.05.2018 №204:</a:t>
            </a:r>
          </a:p>
        </p:txBody>
      </p:sp>
    </p:spTree>
    <p:extLst>
      <p:ext uri="{BB962C8B-B14F-4D97-AF65-F5344CB8AC3E}">
        <p14:creationId xmlns:p14="http://schemas.microsoft.com/office/powerpoint/2010/main" val="12377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3068959"/>
            <a:ext cx="7057480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ФИНАНСОВОЙ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ГРАМОТНОСТИ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ДЕТЕЙ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03" y="404664"/>
            <a:ext cx="3691025" cy="2458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51" y="404664"/>
            <a:ext cx="4139952" cy="246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023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284"/>
            <a:ext cx="9036496" cy="678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972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8473" r="6514" b="20018"/>
          <a:stretch/>
        </p:blipFill>
        <p:spPr bwMode="auto">
          <a:xfrm>
            <a:off x="360040" y="1844824"/>
            <a:ext cx="8434264" cy="431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САЙТ- ФИНЛАГЕРЬ.РФ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23307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9" r="3125" b="26515"/>
          <a:stretch/>
        </p:blipFill>
        <p:spPr bwMode="auto">
          <a:xfrm>
            <a:off x="539552" y="548680"/>
            <a:ext cx="8100392" cy="439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5445224"/>
            <a:ext cx="792088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Сайт  -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://www.dni-fg.ru/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12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77484"/>
            <a:ext cx="5014375" cy="573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809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t="5303" r="2983" b="8901"/>
          <a:stretch/>
        </p:blipFill>
        <p:spPr bwMode="auto">
          <a:xfrm>
            <a:off x="1083327" y="332656"/>
            <a:ext cx="7050895" cy="486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373216"/>
            <a:ext cx="734481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Портал  -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вашифинансы.рф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07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3060"/>
            <a:ext cx="8280920" cy="620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283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3490"/>
            <a:ext cx="5011757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738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0"/>
            <a:ext cx="9144000" cy="692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4" y="5589244"/>
            <a:ext cx="878497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ЖЕЛАЕМ ВАМ ПРОСТОГО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СЕМЕЙНОГО СЧАСТЬЯ!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76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900" y="1476430"/>
            <a:ext cx="8136903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Федеральный нацпроект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«ОБРАЗОВАНИЕ»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0688"/>
            <a:ext cx="2231891" cy="21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5517232"/>
            <a:ext cx="590945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         УКАЗ ПРЕЗИДЕНТА № 204 ОТ 7 МАЯ 2018 ГОДА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60213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FDC2EA2E-DAC5-D74D-892B-FC28120F7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97" y="2906787"/>
            <a:ext cx="1719958" cy="229327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7B3EFAA4-02E2-5042-8C13-14FE8C7D73FB}"/>
              </a:ext>
            </a:extLst>
          </p:cNvPr>
          <p:cNvSpPr txBox="1">
            <a:spLocks/>
          </p:cNvSpPr>
          <p:nvPr/>
        </p:nvSpPr>
        <p:spPr>
          <a:xfrm>
            <a:off x="253094" y="6451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>
                <a:latin typeface="+mn-lt"/>
                <a:cs typeface="Arial" panose="020B0604020202020204" pitchFamily="34" charset="0"/>
              </a:rPr>
              <a:t>НАЦИОНАЛЬНЫЙ ПРОЕКТ</a:t>
            </a:r>
            <a:r>
              <a:rPr lang="ru-RU" sz="3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104088"/>
                </a:solidFill>
                <a:latin typeface="+mn-lt"/>
                <a:cs typeface="Arial" panose="020B0604020202020204" pitchFamily="34" charset="0"/>
              </a:rPr>
              <a:t>«ОБРАЗОВАНИЕ»</a:t>
            </a:r>
            <a:endParaRPr lang="ru-RU" sz="3600" dirty="0">
              <a:solidFill>
                <a:srgbClr val="104088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09472E81-6E27-404F-A10B-4A38746B8958}"/>
              </a:ext>
            </a:extLst>
          </p:cNvPr>
          <p:cNvCxnSpPr>
            <a:cxnSpLocks/>
          </p:cNvCxnSpPr>
          <p:nvPr/>
        </p:nvCxnSpPr>
        <p:spPr>
          <a:xfrm>
            <a:off x="276322" y="1359075"/>
            <a:ext cx="8602338" cy="0"/>
          </a:xfrm>
          <a:prstGeom prst="line">
            <a:avLst/>
          </a:prstGeom>
          <a:ln>
            <a:solidFill>
              <a:srgbClr val="144EA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F9B6C62-58D1-A341-BD01-AA78A03F586C}"/>
              </a:ext>
            </a:extLst>
          </p:cNvPr>
          <p:cNvSpPr/>
          <p:nvPr/>
        </p:nvSpPr>
        <p:spPr>
          <a:xfrm>
            <a:off x="1458634" y="1888672"/>
            <a:ext cx="2965397" cy="830997"/>
          </a:xfrm>
          <a:prstGeom prst="rect">
            <a:avLst/>
          </a:prstGeom>
          <a:ln>
            <a:solidFill>
              <a:srgbClr val="104088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Helvetica" pitchFamily="2" charset="0"/>
              </a:rPr>
              <a:t>Современная</a:t>
            </a:r>
            <a:r>
              <a:rPr lang="ru-RU" sz="2400" dirty="0">
                <a:latin typeface="Helvetica" pitchFamily="2" charset="0"/>
              </a:rPr>
              <a:t> школа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6C6ADED-4094-F345-B27C-F4084A41E250}"/>
              </a:ext>
            </a:extLst>
          </p:cNvPr>
          <p:cNvSpPr/>
          <p:nvPr/>
        </p:nvSpPr>
        <p:spPr>
          <a:xfrm>
            <a:off x="393577" y="2906787"/>
            <a:ext cx="2965397" cy="830997"/>
          </a:xfrm>
          <a:prstGeom prst="rect">
            <a:avLst/>
          </a:prstGeom>
          <a:ln>
            <a:solidFill>
              <a:srgbClr val="104088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Helvetica" pitchFamily="2" charset="0"/>
              </a:rPr>
              <a:t>Успех </a:t>
            </a:r>
            <a:r>
              <a:rPr lang="ru-RU" sz="2400" b="1" dirty="0">
                <a:latin typeface="Helvetica" pitchFamily="2" charset="0"/>
              </a:rPr>
              <a:t>каждого</a:t>
            </a:r>
            <a:r>
              <a:rPr lang="ru-RU" sz="2400" dirty="0">
                <a:latin typeface="Helvetica" pitchFamily="2" charset="0"/>
              </a:rPr>
              <a:t> ребенка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4421838-8002-C447-B620-4028BBF96234}"/>
              </a:ext>
            </a:extLst>
          </p:cNvPr>
          <p:cNvSpPr/>
          <p:nvPr/>
        </p:nvSpPr>
        <p:spPr>
          <a:xfrm>
            <a:off x="5674042" y="2867843"/>
            <a:ext cx="2996429" cy="830997"/>
          </a:xfrm>
          <a:prstGeom prst="rect">
            <a:avLst/>
          </a:prstGeom>
          <a:ln>
            <a:solidFill>
              <a:srgbClr val="104088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Helvetica" pitchFamily="2" charset="0"/>
              </a:rPr>
              <a:t>Современные</a:t>
            </a:r>
            <a:r>
              <a:rPr lang="ru-RU" sz="2400" dirty="0">
                <a:latin typeface="Helvetica" pitchFamily="2" charset="0"/>
              </a:rPr>
              <a:t> родители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6959E216-AB43-7341-BE28-D9E3647BC252}"/>
              </a:ext>
            </a:extLst>
          </p:cNvPr>
          <p:cNvSpPr/>
          <p:nvPr/>
        </p:nvSpPr>
        <p:spPr>
          <a:xfrm>
            <a:off x="641023" y="3907827"/>
            <a:ext cx="2965397" cy="461665"/>
          </a:xfrm>
          <a:prstGeom prst="rect">
            <a:avLst/>
          </a:prstGeom>
          <a:ln>
            <a:solidFill>
              <a:srgbClr val="104088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Helvetica" pitchFamily="2" charset="0"/>
              </a:rPr>
              <a:t>Цифровая</a:t>
            </a:r>
            <a:r>
              <a:rPr lang="ru-RU" sz="2400" dirty="0">
                <a:latin typeface="Helvetica" pitchFamily="2" charset="0"/>
              </a:rPr>
              <a:t> школа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178DA970-9A63-2142-A761-5240FF73419F}"/>
              </a:ext>
            </a:extLst>
          </p:cNvPr>
          <p:cNvSpPr/>
          <p:nvPr/>
        </p:nvSpPr>
        <p:spPr>
          <a:xfrm>
            <a:off x="5812270" y="3807977"/>
            <a:ext cx="2996429" cy="461665"/>
          </a:xfrm>
          <a:prstGeom prst="rect">
            <a:avLst/>
          </a:prstGeom>
          <a:ln>
            <a:solidFill>
              <a:srgbClr val="104088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Helvetica" pitchFamily="2" charset="0"/>
              </a:rPr>
              <a:t>Учитель </a:t>
            </a:r>
            <a:r>
              <a:rPr lang="ru-RU" sz="2400" b="1" dirty="0">
                <a:latin typeface="Helvetica" pitchFamily="2" charset="0"/>
              </a:rPr>
              <a:t>будущего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60FFB29-BB0A-7244-A675-F8DCC80F6D4B}"/>
              </a:ext>
            </a:extLst>
          </p:cNvPr>
          <p:cNvSpPr/>
          <p:nvPr/>
        </p:nvSpPr>
        <p:spPr>
          <a:xfrm>
            <a:off x="5326378" y="4830273"/>
            <a:ext cx="3229167" cy="830997"/>
          </a:xfrm>
          <a:prstGeom prst="rect">
            <a:avLst/>
          </a:prstGeom>
          <a:ln>
            <a:solidFill>
              <a:srgbClr val="104088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Helvetica" pitchFamily="2" charset="0"/>
              </a:rPr>
              <a:t>Молодые </a:t>
            </a:r>
            <a:r>
              <a:rPr lang="ru-RU" sz="2400" b="1" dirty="0">
                <a:latin typeface="Helvetica" pitchFamily="2" charset="0"/>
              </a:rPr>
              <a:t>профессионалы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B66F57A-AC2C-BF4C-99D8-1F7BA233DADB}"/>
              </a:ext>
            </a:extLst>
          </p:cNvPr>
          <p:cNvSpPr/>
          <p:nvPr/>
        </p:nvSpPr>
        <p:spPr>
          <a:xfrm>
            <a:off x="276323" y="4830273"/>
            <a:ext cx="4147708" cy="830997"/>
          </a:xfrm>
          <a:prstGeom prst="rect">
            <a:avLst/>
          </a:prstGeom>
          <a:ln>
            <a:solidFill>
              <a:srgbClr val="104088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Helvetica" pitchFamily="2" charset="0"/>
              </a:rPr>
              <a:t>Новые </a:t>
            </a:r>
            <a:r>
              <a:rPr lang="ru-RU" sz="2400" b="1" dirty="0">
                <a:latin typeface="Helvetica" pitchFamily="2" charset="0"/>
              </a:rPr>
              <a:t>возможности</a:t>
            </a:r>
            <a:r>
              <a:rPr lang="ru-RU" sz="2400" dirty="0">
                <a:latin typeface="Helvetica" pitchFamily="2" charset="0"/>
              </a:rPr>
              <a:t> для каждого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4883AABD-150B-3541-AD19-54D178CC8715}"/>
              </a:ext>
            </a:extLst>
          </p:cNvPr>
          <p:cNvSpPr/>
          <p:nvPr/>
        </p:nvSpPr>
        <p:spPr>
          <a:xfrm>
            <a:off x="4779469" y="1888672"/>
            <a:ext cx="2997980" cy="830997"/>
          </a:xfrm>
          <a:prstGeom prst="rect">
            <a:avLst/>
          </a:prstGeom>
          <a:ln>
            <a:solidFill>
              <a:srgbClr val="104088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Helvetica" pitchFamily="2" charset="0"/>
              </a:rPr>
              <a:t>Социальная </a:t>
            </a:r>
            <a:r>
              <a:rPr lang="ru-RU" sz="2400" b="1" dirty="0">
                <a:latin typeface="Helvetica" pitchFamily="2" charset="0"/>
              </a:rPr>
              <a:t>активность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9B009082-97C6-9249-AF89-7EBC0EE2B75B}"/>
              </a:ext>
            </a:extLst>
          </p:cNvPr>
          <p:cNvSpPr/>
          <p:nvPr/>
        </p:nvSpPr>
        <p:spPr>
          <a:xfrm>
            <a:off x="1619673" y="5731463"/>
            <a:ext cx="6336704" cy="830997"/>
          </a:xfrm>
          <a:prstGeom prst="rect">
            <a:avLst/>
          </a:prstGeom>
          <a:ln>
            <a:solidFill>
              <a:srgbClr val="104088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Helvetica" pitchFamily="2" charset="0"/>
              </a:rPr>
              <a:t>Повышение конкурентоспособности </a:t>
            </a:r>
            <a:br>
              <a:rPr lang="ru-RU" sz="2400" dirty="0">
                <a:latin typeface="Helvetica" pitchFamily="2" charset="0"/>
              </a:rPr>
            </a:br>
            <a:r>
              <a:rPr lang="ru-RU" sz="2400" dirty="0">
                <a:latin typeface="Helvetica" pitchFamily="2" charset="0"/>
              </a:rPr>
              <a:t>российского </a:t>
            </a:r>
            <a:r>
              <a:rPr lang="ru-RU" sz="2400" b="1" dirty="0">
                <a:latin typeface="Helvetica" pitchFamily="2" charset="0"/>
              </a:rPr>
              <a:t>высшего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19491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5B321C-2101-284C-85A1-612886E84DFB}"/>
              </a:ext>
            </a:extLst>
          </p:cNvPr>
          <p:cNvSpPr txBox="1"/>
          <p:nvPr/>
        </p:nvSpPr>
        <p:spPr>
          <a:xfrm>
            <a:off x="3257550" y="2107048"/>
            <a:ext cx="57626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latin typeface="Helvetica" pitchFamily="2" charset="0"/>
              </a:rPr>
              <a:t>«Перед системой общего образования стоят две большие цели. </a:t>
            </a:r>
            <a:endParaRPr lang="ru-RU" sz="2800" b="1" dirty="0" smtClean="0">
              <a:latin typeface="Helvetica" pitchFamily="2" charset="0"/>
            </a:endParaRPr>
          </a:p>
          <a:p>
            <a:pPr algn="r"/>
            <a:r>
              <a:rPr lang="ru-RU" sz="2800" b="1" dirty="0" smtClean="0">
                <a:latin typeface="Helvetica" pitchFamily="2" charset="0"/>
              </a:rPr>
              <a:t>Первая </a:t>
            </a:r>
            <a:r>
              <a:rPr lang="ru-RU" sz="2800" b="1" dirty="0">
                <a:latin typeface="Helvetica" pitchFamily="2" charset="0"/>
              </a:rPr>
              <a:t>— войти в десятку лучших в мире, вторая — выстроить систему воспитания»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FE60AC7-AC16-F04F-AB9C-6302082E705A}"/>
              </a:ext>
            </a:extLst>
          </p:cNvPr>
          <p:cNvSpPr/>
          <p:nvPr/>
        </p:nvSpPr>
        <p:spPr>
          <a:xfrm>
            <a:off x="3427894" y="5215591"/>
            <a:ext cx="559228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rgbClr val="144EA3"/>
                </a:solidFill>
                <a:latin typeface="Helvetica" pitchFamily="2" charset="0"/>
              </a:rPr>
              <a:t>Ольга Юрьевна Васильева</a:t>
            </a:r>
            <a:r>
              <a:rPr lang="ru-RU" sz="2800" dirty="0">
                <a:latin typeface="Helvetica" pitchFamily="2" charset="0"/>
              </a:rPr>
              <a:t>, </a:t>
            </a:r>
            <a:br>
              <a:rPr lang="ru-RU" sz="2800" dirty="0">
                <a:latin typeface="Helvetica" pitchFamily="2" charset="0"/>
              </a:rPr>
            </a:br>
            <a:r>
              <a:rPr lang="ru-RU" sz="2400" dirty="0">
                <a:latin typeface="Helvetica" pitchFamily="2" charset="0"/>
              </a:rPr>
              <a:t>Министр просвещения Российской Федерации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39787D6D-A3ED-B841-9948-C0F5AE928834}"/>
              </a:ext>
            </a:extLst>
          </p:cNvPr>
          <p:cNvCxnSpPr>
            <a:cxnSpLocks/>
          </p:cNvCxnSpPr>
          <p:nvPr/>
        </p:nvCxnSpPr>
        <p:spPr>
          <a:xfrm>
            <a:off x="4282752" y="4150568"/>
            <a:ext cx="4448540" cy="0"/>
          </a:xfrm>
          <a:prstGeom prst="line">
            <a:avLst/>
          </a:prstGeom>
          <a:ln>
            <a:solidFill>
              <a:srgbClr val="144EA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F3D5C7B-4ED4-9040-8834-4A8185915E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2" y="290059"/>
            <a:ext cx="1061359" cy="1415145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C865E99E-BA81-BF4C-9526-1AC6FD0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78820"/>
            <a:ext cx="7886700" cy="1325563"/>
          </a:xfrm>
        </p:spPr>
        <p:txBody>
          <a:bodyPr>
            <a:normAutofit/>
          </a:bodyPr>
          <a:lstStyle/>
          <a:p>
            <a:r>
              <a:rPr lang="ru-RU" sz="6000" b="1" dirty="0">
                <a:latin typeface="+mn-lt"/>
                <a:cs typeface="Arial" panose="020B0604020202020204" pitchFamily="34" charset="0"/>
              </a:rPr>
              <a:t>ЦИТАТА</a:t>
            </a:r>
            <a:endParaRPr lang="ru-RU" sz="6000" dirty="0"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541B0A8A-34E0-FF43-986C-25C6C929A367}"/>
              </a:ext>
            </a:extLst>
          </p:cNvPr>
          <p:cNvCxnSpPr>
            <a:cxnSpLocks/>
          </p:cNvCxnSpPr>
          <p:nvPr/>
        </p:nvCxnSpPr>
        <p:spPr>
          <a:xfrm>
            <a:off x="1599547" y="1356924"/>
            <a:ext cx="7131745" cy="0"/>
          </a:xfrm>
          <a:prstGeom prst="line">
            <a:avLst/>
          </a:prstGeom>
          <a:ln>
            <a:solidFill>
              <a:srgbClr val="144EA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7EFDF375-1960-2947-A96B-61788A8B11B8}"/>
              </a:ext>
            </a:extLst>
          </p:cNvPr>
          <p:cNvGrpSpPr/>
          <p:nvPr/>
        </p:nvGrpSpPr>
        <p:grpSpPr>
          <a:xfrm>
            <a:off x="126546" y="1870808"/>
            <a:ext cx="3450810" cy="4470666"/>
            <a:chOff x="179613" y="2020098"/>
            <a:chExt cx="4601080" cy="4470666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xmlns="" id="{736F92A0-C431-B546-BD2E-0524A0E6C933}"/>
                </a:ext>
              </a:extLst>
            </p:cNvPr>
            <p:cNvSpPr/>
            <p:nvPr/>
          </p:nvSpPr>
          <p:spPr>
            <a:xfrm>
              <a:off x="179613" y="2020098"/>
              <a:ext cx="4401797" cy="4401797"/>
            </a:xfrm>
            <a:prstGeom prst="ellipse">
              <a:avLst/>
            </a:prstGeom>
            <a:solidFill>
              <a:srgbClr val="144E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E54643C7-0C46-1F43-B64A-93936AB19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75" r="16775"/>
            <a:stretch/>
          </p:blipFill>
          <p:spPr>
            <a:xfrm>
              <a:off x="398881" y="2108952"/>
              <a:ext cx="4381812" cy="4381812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416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" y="0"/>
            <a:ext cx="91376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477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114337"/>
              </p:ext>
            </p:extLst>
          </p:nvPr>
        </p:nvGraphicFramePr>
        <p:xfrm>
          <a:off x="2195736" y="2860847"/>
          <a:ext cx="4680519" cy="2224339"/>
        </p:xfrm>
        <a:graphic>
          <a:graphicData uri="http://schemas.openxmlformats.org/drawingml/2006/table">
            <a:tbl>
              <a:tblPr/>
              <a:tblGrid>
                <a:gridCol w="1533273"/>
                <a:gridCol w="1543361"/>
                <a:gridCol w="1603885"/>
              </a:tblGrid>
              <a:tr h="930235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Проезд в городском транспорте</a:t>
                      </a:r>
                    </a:p>
                  </a:txBody>
                  <a:tcPr marL="36576" marR="38100" marT="36576" marB="36576">
                    <a:lnL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80 тг.</a:t>
                      </a:r>
                    </a:p>
                  </a:txBody>
                  <a:tcPr marL="36576" marR="38100" marT="36576" marB="36576">
                    <a:lnL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60 поездок/на 1 чел.</a:t>
                      </a:r>
                    </a:p>
                  </a:txBody>
                  <a:tcPr marL="36576" marR="36576" marT="36576" marB="36576">
                    <a:lnL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052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развлечения</a:t>
                      </a:r>
                    </a:p>
                  </a:txBody>
                  <a:tcPr marL="36576" marR="38100" marT="38100" marB="36576">
                    <a:lnL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8000 тг./на 1 чел.</a:t>
                      </a:r>
                    </a:p>
                  </a:txBody>
                  <a:tcPr marL="36576" marR="38100" marT="38100" marB="36576">
                    <a:lnL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/>
                      </a:r>
                      <a:br>
                        <a:rPr lang="ru-RU">
                          <a:effectLst/>
                        </a:rPr>
                      </a:br>
                      <a:endParaRPr lang="ru-RU">
                        <a:effectLst/>
                      </a:endParaRPr>
                    </a:p>
                  </a:txBody>
                  <a:tcPr marL="36576" marR="36576" marT="38100" marB="36576">
                    <a:lnL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052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Покупка вещей</a:t>
                      </a:r>
                    </a:p>
                  </a:txBody>
                  <a:tcPr marL="36576" marR="38100" marT="38100" marB="36576">
                    <a:lnL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10000 тг./на 1 чел.</a:t>
                      </a:r>
                    </a:p>
                  </a:txBody>
                  <a:tcPr marL="36576" marR="38100" marT="38100" marB="36576">
                    <a:lnL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/>
                      </a:r>
                      <a:br>
                        <a:rPr lang="ru-RU" dirty="0">
                          <a:effectLst/>
                        </a:rPr>
                      </a:br>
                      <a:endParaRPr lang="ru-RU" dirty="0">
                        <a:effectLst/>
                      </a:endParaRPr>
                    </a:p>
                  </a:txBody>
                  <a:tcPr marL="36576" marR="36576" marT="38100" marB="36576">
                    <a:lnL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1752852"/>
            <a:ext cx="7920880" cy="110799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 Казахстане стоимость продовольственной части прожиточного минимума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15 469 тыс. тенге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085185"/>
            <a:ext cx="7992888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Arial" charset="0"/>
                <a:cs typeface="Arial" charset="0"/>
              </a:rPr>
              <a:t>Какой необходим доход семьи, чтобы содержать 1 ребенка?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4261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/>
              <a:t>ЗАДАЧА НА </a:t>
            </a:r>
            <a:br>
              <a:rPr lang="ru-RU" sz="3200" b="1" dirty="0" smtClean="0"/>
            </a:br>
            <a:r>
              <a:rPr lang="ru-RU" sz="3200" b="1" dirty="0" smtClean="0"/>
              <a:t>МАТЕМАТИЧЕСКУЮ ГРАМОТНОСТЬ </a:t>
            </a:r>
            <a:br>
              <a:rPr lang="ru-RU" sz="3200" b="1" dirty="0" smtClean="0"/>
            </a:br>
            <a:r>
              <a:rPr lang="ru-RU" sz="3200" b="1" dirty="0" smtClean="0"/>
              <a:t>4 </a:t>
            </a:r>
            <a:r>
              <a:rPr lang="ru-RU" sz="3200" b="1" dirty="0" smtClean="0"/>
              <a:t>КЛАСС (</a:t>
            </a:r>
            <a:r>
              <a:rPr lang="en-US" sz="3200" b="1" dirty="0" smtClean="0"/>
              <a:t>PISA)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1367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871296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5805264"/>
            <a:ext cx="799288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Сколько </a:t>
            </a:r>
            <a:r>
              <a:rPr lang="ru-RU" sz="2800" b="1" dirty="0"/>
              <a:t>денег понадобится на питание </a:t>
            </a:r>
            <a:r>
              <a:rPr lang="ru-RU" sz="2800" b="1" dirty="0" smtClean="0"/>
              <a:t>                       2 </a:t>
            </a:r>
            <a:r>
              <a:rPr lang="ru-RU" sz="2800" b="1" dirty="0"/>
              <a:t>отдыхающим в течении 5 дней?</a:t>
            </a:r>
          </a:p>
        </p:txBody>
      </p:sp>
    </p:spTree>
    <p:extLst>
      <p:ext uri="{BB962C8B-B14F-4D97-AF65-F5344CB8AC3E}">
        <p14:creationId xmlns:p14="http://schemas.microsoft.com/office/powerpoint/2010/main" val="2506714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наших детей не сформированы умения: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16832"/>
            <a:ext cx="8208912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Работать в коллективе;</a:t>
            </a:r>
          </a:p>
          <a:p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Радоваться  коллективному результату и успеху другого!</a:t>
            </a:r>
          </a:p>
          <a:p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1427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291</Words>
  <Application>Microsoft Office PowerPoint</Application>
  <PresentationFormat>Экран (4:3)</PresentationFormat>
  <Paragraphs>70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ЦИТАТА</vt:lpstr>
      <vt:lpstr>Презентация PowerPoint</vt:lpstr>
      <vt:lpstr>ЗАДАЧА НА  МАТЕМАТИЧЕСКУЮ ГРАМОТНОСТЬ  4 КЛАСС (PISA)</vt:lpstr>
      <vt:lpstr>Презентация PowerPoint</vt:lpstr>
      <vt:lpstr>У наших детей не сформированы умения: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«БИЛЕТ В БУДУЩЕЕ»</vt:lpstr>
      <vt:lpstr>Презентация PowerPoint</vt:lpstr>
      <vt:lpstr>Презентация PowerPoint</vt:lpstr>
      <vt:lpstr>Презентация PowerPoint</vt:lpstr>
      <vt:lpstr>САЙТ- ФИНЛАГЕРЬ.РФ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 Адамовна</dc:creator>
  <cp:lastModifiedBy>Инна Адамовна</cp:lastModifiedBy>
  <cp:revision>23</cp:revision>
  <dcterms:created xsi:type="dcterms:W3CDTF">2016-10-13T08:42:58Z</dcterms:created>
  <dcterms:modified xsi:type="dcterms:W3CDTF">2018-10-23T03:39:40Z</dcterms:modified>
</cp:coreProperties>
</file>